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8"/>
  </p:notesMasterIdLst>
  <p:sldIdLst>
    <p:sldId id="256" r:id="rId2"/>
    <p:sldId id="257" r:id="rId3"/>
    <p:sldId id="258" r:id="rId4"/>
    <p:sldId id="265" r:id="rId5"/>
    <p:sldId id="262" r:id="rId6"/>
    <p:sldId id="264" r:id="rId7"/>
  </p:sldIdLst>
  <p:sldSz cx="9144000" cy="5143500" type="screen16x9"/>
  <p:notesSz cx="6858000" cy="9144000"/>
  <p:embeddedFontLst>
    <p:embeddedFont>
      <p:font typeface="Montserrat" charset="0"/>
      <p:regular r:id="rId9"/>
      <p:bold r:id="rId10"/>
      <p:italic r:id="rId11"/>
      <p:boldItalic r:id="rId12"/>
    </p:embeddedFont>
    <p:embeddedFont>
      <p:font typeface="Lato"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91" d="100"/>
          <a:sy n="91" d="100"/>
        </p:scale>
        <p:origin x="-774"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879775" y="427075"/>
            <a:ext cx="6025800" cy="1312500"/>
          </a:xfrm>
          <a:prstGeom prst="rect">
            <a:avLst/>
          </a:prstGeom>
        </p:spPr>
        <p:txBody>
          <a:bodyPr spcFirstLastPara="1" wrap="square" lIns="91425" tIns="91425" rIns="91425" bIns="91425" anchor="t" anchorCtr="0">
            <a:noAutofit/>
          </a:bodyPr>
          <a:lstStyle/>
          <a:p>
            <a:pPr marL="342900" lvl="0" indent="0" algn="l" rtl="0">
              <a:lnSpc>
                <a:spcPct val="115000"/>
              </a:lnSpc>
              <a:spcBef>
                <a:spcPts val="800"/>
              </a:spcBef>
              <a:spcAft>
                <a:spcPts val="0"/>
              </a:spcAft>
              <a:buNone/>
            </a:pPr>
            <a:r>
              <a:rPr lang="en-GB" sz="3000" dirty="0">
                <a:solidFill>
                  <a:srgbClr val="FFFFFF"/>
                </a:solidFill>
                <a:latin typeface="Arial"/>
                <a:ea typeface="Arial"/>
                <a:cs typeface="Arial"/>
                <a:sym typeface="Arial"/>
              </a:rPr>
              <a:t>TEAM NAME: UNDERCOVER</a:t>
            </a:r>
            <a:endParaRPr sz="3000">
              <a:solidFill>
                <a:srgbClr val="FFFFFF"/>
              </a:solidFill>
              <a:latin typeface="Arial"/>
              <a:ea typeface="Arial"/>
              <a:cs typeface="Arial"/>
              <a:sym typeface="Arial"/>
            </a:endParaRPr>
          </a:p>
          <a:p>
            <a:pPr marL="342900" lvl="0" indent="0" algn="l" rtl="0">
              <a:lnSpc>
                <a:spcPct val="115000"/>
              </a:lnSpc>
              <a:spcBef>
                <a:spcPts val="800"/>
              </a:spcBef>
              <a:spcAft>
                <a:spcPts val="0"/>
              </a:spcAft>
              <a:buNone/>
            </a:pPr>
            <a:r>
              <a:rPr lang="en-GB" sz="2800" dirty="0">
                <a:solidFill>
                  <a:srgbClr val="FFFFFF"/>
                </a:solidFill>
                <a:latin typeface="Arial"/>
                <a:ea typeface="Arial"/>
                <a:cs typeface="Arial"/>
                <a:sym typeface="Arial"/>
              </a:rPr>
              <a:t>THEME DOMAIN: EDUCATION</a:t>
            </a:r>
            <a:endParaRPr sz="2800">
              <a:solidFill>
                <a:srgbClr val="FFFFFF"/>
              </a:solidFill>
              <a:latin typeface="Arial"/>
              <a:ea typeface="Arial"/>
              <a:cs typeface="Arial"/>
              <a:sym typeface="Arial"/>
            </a:endParaRPr>
          </a:p>
          <a:p>
            <a:pPr marL="342900" lvl="0" indent="0" algn="l" rtl="0">
              <a:lnSpc>
                <a:spcPct val="115000"/>
              </a:lnSpc>
              <a:spcBef>
                <a:spcPts val="800"/>
              </a:spcBef>
              <a:spcAft>
                <a:spcPts val="0"/>
              </a:spcAft>
              <a:buNone/>
            </a:pPr>
            <a:endParaRPr sz="2600">
              <a:solidFill>
                <a:srgbClr val="FFFFFF"/>
              </a:solidFill>
              <a:latin typeface="Arial"/>
              <a:ea typeface="Arial"/>
              <a:cs typeface="Arial"/>
              <a:sym typeface="Arial"/>
            </a:endParaRPr>
          </a:p>
          <a:p>
            <a:pPr marL="0" lvl="0" indent="0" algn="l" rtl="0">
              <a:spcBef>
                <a:spcPts val="0"/>
              </a:spcBef>
              <a:spcAft>
                <a:spcPts val="0"/>
              </a:spcAft>
              <a:buNone/>
            </a:pPr>
            <a:endParaRPr/>
          </a:p>
        </p:txBody>
      </p:sp>
      <p:sp>
        <p:nvSpPr>
          <p:cNvPr id="229" name="Google Shape;229;p17"/>
          <p:cNvSpPr txBox="1">
            <a:spLocks noGrp="1"/>
          </p:cNvSpPr>
          <p:nvPr>
            <p:ph type="subTitle" idx="1"/>
          </p:nvPr>
        </p:nvSpPr>
        <p:spPr>
          <a:xfrm>
            <a:off x="5053875" y="2318700"/>
            <a:ext cx="3470700" cy="506100"/>
          </a:xfrm>
          <a:prstGeom prst="rect">
            <a:avLst/>
          </a:prstGeom>
        </p:spPr>
        <p:txBody>
          <a:bodyPr spcFirstLastPara="1" wrap="square" lIns="91425" tIns="91425" rIns="91425" bIns="91425" anchor="t" anchorCtr="0">
            <a:noAutofit/>
          </a:bodyPr>
          <a:lstStyle/>
          <a:p>
            <a:pPr marL="342900" lvl="0" indent="0" algn="l" rtl="0">
              <a:lnSpc>
                <a:spcPct val="115000"/>
              </a:lnSpc>
              <a:spcBef>
                <a:spcPts val="600"/>
              </a:spcBef>
              <a:spcAft>
                <a:spcPts val="0"/>
              </a:spcAft>
              <a:buNone/>
            </a:pPr>
            <a:r>
              <a:rPr lang="en-GB" sz="2400" dirty="0">
                <a:solidFill>
                  <a:srgbClr val="FFFFFF"/>
                </a:solidFill>
                <a:latin typeface="Arial"/>
                <a:ea typeface="Arial"/>
                <a:cs typeface="Arial"/>
                <a:sym typeface="Arial"/>
              </a:rPr>
              <a:t>-YOEL WILLIAM</a:t>
            </a:r>
            <a:endParaRPr sz="2400">
              <a:solidFill>
                <a:srgbClr val="FFFFFF"/>
              </a:solidFill>
              <a:latin typeface="Arial"/>
              <a:ea typeface="Arial"/>
              <a:cs typeface="Arial"/>
              <a:sym typeface="Arial"/>
            </a:endParaRPr>
          </a:p>
          <a:p>
            <a:pPr marL="342900" lvl="0" indent="0" algn="l" rtl="0">
              <a:lnSpc>
                <a:spcPct val="115000"/>
              </a:lnSpc>
              <a:spcBef>
                <a:spcPts val="600"/>
              </a:spcBef>
              <a:spcAft>
                <a:spcPts val="0"/>
              </a:spcAft>
              <a:buNone/>
            </a:pPr>
            <a:r>
              <a:rPr lang="en-GB" sz="2400" dirty="0">
                <a:solidFill>
                  <a:srgbClr val="FFFFFF"/>
                </a:solidFill>
                <a:latin typeface="Arial"/>
                <a:ea typeface="Arial"/>
                <a:cs typeface="Arial"/>
                <a:sym typeface="Arial"/>
              </a:rPr>
              <a:t>-VAIBHAV MANTRI</a:t>
            </a:r>
            <a:endParaRPr sz="2400">
              <a:solidFill>
                <a:srgbClr val="FFFFFF"/>
              </a:solidFill>
              <a:latin typeface="Arial"/>
              <a:ea typeface="Arial"/>
              <a:cs typeface="Arial"/>
              <a:sym typeface="Arial"/>
            </a:endParaRPr>
          </a:p>
          <a:p>
            <a:pPr marL="342900" lvl="0" indent="0" algn="l" rtl="0">
              <a:lnSpc>
                <a:spcPct val="115000"/>
              </a:lnSpc>
              <a:spcBef>
                <a:spcPts val="600"/>
              </a:spcBef>
              <a:spcAft>
                <a:spcPts val="0"/>
              </a:spcAft>
              <a:buNone/>
            </a:pPr>
            <a:r>
              <a:rPr lang="en-GB" sz="2400" dirty="0">
                <a:solidFill>
                  <a:srgbClr val="FFFFFF"/>
                </a:solidFill>
                <a:latin typeface="Arial"/>
                <a:ea typeface="Arial"/>
                <a:cs typeface="Arial"/>
                <a:sym typeface="Arial"/>
              </a:rPr>
              <a:t>-</a:t>
            </a:r>
            <a:r>
              <a:rPr lang="en-GB" sz="2200" dirty="0">
                <a:solidFill>
                  <a:srgbClr val="FFFFFF"/>
                </a:solidFill>
                <a:latin typeface="Arial"/>
                <a:ea typeface="Arial"/>
                <a:cs typeface="Arial"/>
                <a:sym typeface="Arial"/>
              </a:rPr>
              <a:t>SURYANSH TRIPATHI</a:t>
            </a:r>
            <a:endParaRPr sz="2200">
              <a:solidFill>
                <a:srgbClr val="FFFFFF"/>
              </a:solidFill>
              <a:latin typeface="Arial"/>
              <a:ea typeface="Arial"/>
              <a:cs typeface="Arial"/>
              <a:sym typeface="Arial"/>
            </a:endParaRPr>
          </a:p>
          <a:p>
            <a:pPr marL="342900" lvl="0" indent="0" algn="l" rtl="0">
              <a:lnSpc>
                <a:spcPct val="115000"/>
              </a:lnSpc>
              <a:spcBef>
                <a:spcPts val="600"/>
              </a:spcBef>
              <a:spcAft>
                <a:spcPts val="0"/>
              </a:spcAft>
              <a:buNone/>
            </a:pPr>
            <a:r>
              <a:rPr lang="en-GB" sz="2400" dirty="0">
                <a:solidFill>
                  <a:srgbClr val="FFFFFF"/>
                </a:solidFill>
                <a:latin typeface="Arial"/>
                <a:ea typeface="Arial"/>
                <a:cs typeface="Arial"/>
                <a:sym typeface="Arial"/>
              </a:rPr>
              <a:t>-SURABH SAXENA</a:t>
            </a:r>
            <a:endParaRPr sz="2400">
              <a:solidFill>
                <a:srgbClr val="FFFFFF"/>
              </a:solidFill>
              <a:latin typeface="Arial"/>
              <a:ea typeface="Arial"/>
              <a:cs typeface="Arial"/>
              <a:sym typeface="Arial"/>
            </a:endParaRPr>
          </a:p>
          <a:p>
            <a:pPr marL="0" lvl="0" indent="0" algn="l" rtl="0">
              <a:lnSpc>
                <a:spcPct val="115000"/>
              </a:lnSpc>
              <a:spcBef>
                <a:spcPts val="0"/>
              </a:spcBef>
              <a:spcAft>
                <a:spcPts val="1600"/>
              </a:spcAft>
              <a:buNone/>
            </a:pP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p:nvPr/>
        </p:nvSpPr>
        <p:spPr>
          <a:xfrm>
            <a:off x="631650" y="481250"/>
            <a:ext cx="6817800" cy="3709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800"/>
              </a:spcBef>
              <a:spcAft>
                <a:spcPts val="0"/>
              </a:spcAft>
              <a:buNone/>
            </a:pPr>
            <a:r>
              <a:rPr lang="en-GB" sz="3200" dirty="0">
                <a:solidFill>
                  <a:srgbClr val="FFFFFF"/>
                </a:solidFill>
              </a:rPr>
              <a:t>PROBLEM STATEMENT</a:t>
            </a:r>
            <a:endParaRPr sz="3200">
              <a:solidFill>
                <a:srgbClr val="FFFFFF"/>
              </a:solidFill>
            </a:endParaRPr>
          </a:p>
          <a:p>
            <a:pPr marL="342900" lvl="0" indent="0" algn="l" rtl="0">
              <a:lnSpc>
                <a:spcPct val="115000"/>
              </a:lnSpc>
              <a:spcBef>
                <a:spcPts val="600"/>
              </a:spcBef>
              <a:spcAft>
                <a:spcPts val="0"/>
              </a:spcAft>
              <a:buNone/>
            </a:pPr>
            <a:endParaRPr sz="2400">
              <a:solidFill>
                <a:srgbClr val="FFFFFF"/>
              </a:solidFill>
            </a:endParaRPr>
          </a:p>
          <a:p>
            <a:pPr marL="342900" lvl="0" indent="0" algn="l" rtl="0">
              <a:lnSpc>
                <a:spcPct val="115000"/>
              </a:lnSpc>
              <a:spcBef>
                <a:spcPts val="600"/>
              </a:spcBef>
              <a:spcAft>
                <a:spcPts val="0"/>
              </a:spcAft>
              <a:buNone/>
            </a:pPr>
            <a:r>
              <a:rPr lang="en-GB" sz="2400" dirty="0">
                <a:solidFill>
                  <a:srgbClr val="FFFFFF"/>
                </a:solidFill>
              </a:rPr>
              <a:t>Students often feel a huge gap between what is taught in college and what they have to do in the real world. Is there a solution to bridge the gap without them taking help of extra courses online.</a:t>
            </a:r>
            <a:endParaRPr sz="2400">
              <a:solidFill>
                <a:srgbClr val="FFFFFF"/>
              </a:solidFill>
            </a:endParaRPr>
          </a:p>
          <a:p>
            <a:pPr marL="0" lvl="0" indent="0" algn="l" rtl="0">
              <a:spcBef>
                <a:spcPts val="0"/>
              </a:spcBef>
              <a:spcAft>
                <a:spcPts val="0"/>
              </a:spcAft>
              <a:buNone/>
            </a:pPr>
            <a:endParaRPr>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9"/>
          <p:cNvSpPr txBox="1">
            <a:spLocks noGrp="1"/>
          </p:cNvSpPr>
          <p:nvPr>
            <p:ph type="body" idx="1"/>
          </p:nvPr>
        </p:nvSpPr>
        <p:spPr>
          <a:xfrm>
            <a:off x="1273350" y="70175"/>
            <a:ext cx="7670100" cy="60438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GB" sz="2800" dirty="0">
                <a:solidFill>
                  <a:srgbClr val="FFFFFF"/>
                </a:solidFill>
                <a:latin typeface="Arial"/>
                <a:ea typeface="Arial"/>
                <a:cs typeface="Arial"/>
                <a:sym typeface="Arial"/>
              </a:rPr>
              <a:t> SOLUTION</a:t>
            </a:r>
            <a:endParaRPr sz="2800">
              <a:solidFill>
                <a:srgbClr val="FFFFFF"/>
              </a:solidFill>
              <a:latin typeface="Arial"/>
              <a:ea typeface="Arial"/>
              <a:cs typeface="Arial"/>
              <a:sym typeface="Arial"/>
            </a:endParaRPr>
          </a:p>
          <a:p>
            <a:pPr marL="457200" lvl="0" indent="-304800" algn="l" rtl="0">
              <a:spcBef>
                <a:spcPts val="30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The approach that we are taking is to create a website/application that would open up a variety of choices for the student to select from various colleges from any stream.</a:t>
            </a:r>
            <a:endParaRPr sz="1200">
              <a:solidFill>
                <a:srgbClr val="FFFFFF"/>
              </a:solidFill>
              <a:latin typeface="Arial"/>
              <a:ea typeface="Arial"/>
              <a:cs typeface="Arial"/>
              <a:sym typeface="Arial"/>
            </a:endParaRPr>
          </a:p>
          <a:p>
            <a:pPr marL="457200" lvl="0" indent="-304800" algn="l" rtl="0">
              <a:spcBef>
                <a:spcPts val="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Each  choice would enable them to gain knowledge as well as experience and exposure in real world in their field of interest.</a:t>
            </a:r>
            <a:endParaRPr sz="1200">
              <a:solidFill>
                <a:srgbClr val="FFFFFF"/>
              </a:solidFill>
              <a:latin typeface="Arial"/>
              <a:ea typeface="Arial"/>
              <a:cs typeface="Arial"/>
              <a:sym typeface="Arial"/>
            </a:endParaRPr>
          </a:p>
          <a:p>
            <a:pPr marL="457200" lvl="0" indent="-304800" algn="l" rtl="0">
              <a:spcBef>
                <a:spcPts val="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This would enable the students to gain access to the knowledge to knowing that why are they studying the various subjects and what they need to work on to be good at their respective jobs in the future. This will help make their goals and visions much more clear.</a:t>
            </a:r>
            <a:endParaRPr sz="1200">
              <a:solidFill>
                <a:srgbClr val="FFFFFF"/>
              </a:solidFill>
              <a:latin typeface="Arial"/>
              <a:ea typeface="Arial"/>
              <a:cs typeface="Arial"/>
              <a:sym typeface="Arial"/>
            </a:endParaRPr>
          </a:p>
          <a:p>
            <a:pPr marL="457200" lvl="0" indent="-304800" algn="l" rtl="0">
              <a:spcBef>
                <a:spcPts val="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We would have collaborations with various companies of different streams, that would be willing to give the students a technical tour of their facilities. This would enable the students to know that what is the use of the theoretical part in real world and also give them an idea of what it is like to work the job that they are pursuing. Tours would be held once the registrations have reached the minimum number of students required.</a:t>
            </a:r>
            <a:endParaRPr sz="1200">
              <a:solidFill>
                <a:srgbClr val="FFFFFF"/>
              </a:solidFill>
              <a:latin typeface="Arial"/>
              <a:ea typeface="Arial"/>
              <a:cs typeface="Arial"/>
              <a:sym typeface="Arial"/>
            </a:endParaRPr>
          </a:p>
          <a:p>
            <a:pPr marL="457200" lvl="0" indent="-304800" algn="l" rtl="0">
              <a:spcBef>
                <a:spcPts val="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 We would have collaborations with companies of different streams that would be willing to organize workshops in the college itself, where they would make the students aware of the real world applications of their studies, as well as answer to their doubts and questions. Workshop would be held once the registrations have reached the minimum number of students required.</a:t>
            </a:r>
            <a:endParaRPr sz="1200">
              <a:solidFill>
                <a:srgbClr val="FFFFFF"/>
              </a:solidFill>
              <a:latin typeface="Arial"/>
              <a:ea typeface="Arial"/>
              <a:cs typeface="Arial"/>
              <a:sym typeface="Arial"/>
            </a:endParaRPr>
          </a:p>
          <a:p>
            <a:pPr marL="457200" lvl="0" indent="-304800" algn="l" rtl="0">
              <a:spcBef>
                <a:spcPts val="0"/>
              </a:spcBef>
              <a:spcAft>
                <a:spcPts val="0"/>
              </a:spcAft>
              <a:buClr>
                <a:srgbClr val="FFFFFF"/>
              </a:buClr>
              <a:buSzPts val="1200"/>
              <a:buFont typeface="Arial"/>
              <a:buChar char="●"/>
            </a:pPr>
            <a:r>
              <a:rPr lang="en-GB" sz="1200" dirty="0">
                <a:solidFill>
                  <a:srgbClr val="FFFFFF"/>
                </a:solidFill>
                <a:latin typeface="Arial"/>
                <a:ea typeface="Arial"/>
                <a:cs typeface="Arial"/>
                <a:sym typeface="Arial"/>
              </a:rPr>
              <a:t>Lastly if the student is unable to attend the live tour as well as the workshop, their would be an online portal, where they can find the choose any course and get to know it's real world application. The videos of the previous tours and workshops would also be available for the students to see and get an idea of what it is like.</a:t>
            </a:r>
            <a:endParaRPr sz="1200">
              <a:solidFill>
                <a:srgbClr val="FFFFFF"/>
              </a:solidFill>
              <a:latin typeface="Arial"/>
              <a:ea typeface="Arial"/>
              <a:cs typeface="Arial"/>
              <a:sym typeface="Arial"/>
            </a:endParaRPr>
          </a:p>
          <a:p>
            <a:pPr marL="0" lvl="0" indent="0" algn="l" rtl="0">
              <a:spcBef>
                <a:spcPts val="0"/>
              </a:spcBef>
              <a:spcAft>
                <a:spcPts val="1600"/>
              </a:spcAft>
              <a:buNone/>
            </a:pPr>
            <a:endParaRPr sz="1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latin typeface="Arial" pitchFamily="34" charset="0"/>
                <a:cs typeface="Arial" pitchFamily="34" charset="0"/>
              </a:rPr>
              <a:t>ARCHITECTURE DIAGRAM</a:t>
            </a:r>
            <a:endParaRPr lang="en-US" sz="3200" dirty="0">
              <a:latin typeface="Arial" pitchFamily="34" charset="0"/>
              <a:cs typeface="Arial" pitchFamily="34" charset="0"/>
            </a:endParaRPr>
          </a:p>
        </p:txBody>
      </p:sp>
      <p:pic>
        <p:nvPicPr>
          <p:cNvPr id="4" name="Content Placeholder 3" descr="ActivityDiagram1.jpg"/>
          <p:cNvPicPr>
            <a:picLocks noGrp="1" noChangeAspect="1"/>
          </p:cNvPicPr>
          <p:nvPr>
            <p:ph idx="1"/>
          </p:nvPr>
        </p:nvPicPr>
        <p:blipFill>
          <a:blip r:embed="rId2"/>
          <a:srcRect/>
          <a:stretch>
            <a:fillRect/>
          </a:stretch>
        </p:blipFill>
        <p:spPr>
          <a:xfrm>
            <a:off x="665228" y="1357314"/>
            <a:ext cx="8121586" cy="3351320"/>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39541" y="231229"/>
            <a:ext cx="7531189" cy="4708633"/>
          </a:xfrm>
        </p:spPr>
        <p:txBody>
          <a:bodyPr/>
          <a:lstStyle/>
          <a:p>
            <a:pPr>
              <a:buNone/>
            </a:pPr>
            <a:r>
              <a:rPr lang="en-US" sz="3200" dirty="0" smtClean="0">
                <a:latin typeface="Arial" pitchFamily="34" charset="0"/>
                <a:cs typeface="Arial" pitchFamily="34" charset="0"/>
              </a:rPr>
              <a:t>BUSINESS MODEL</a:t>
            </a:r>
          </a:p>
          <a:p>
            <a:pPr eaLnBrk="1" hangingPunct="1">
              <a:buFontTx/>
              <a:buNone/>
            </a:pPr>
            <a:r>
              <a:rPr lang="en-US" sz="2400" dirty="0" smtClean="0">
                <a:latin typeface="Times New Roman" pitchFamily="18" charset="0"/>
                <a:cs typeface="Times New Roman" pitchFamily="18" charset="0"/>
              </a:rPr>
              <a:t>TARGET AUDIENCE</a:t>
            </a:r>
          </a:p>
          <a:p>
            <a:pPr eaLnBrk="1" hangingPunct="1">
              <a:buFontTx/>
              <a:buNone/>
            </a:pPr>
            <a:r>
              <a:rPr lang="en-US" sz="2000" dirty="0" smtClean="0">
                <a:latin typeface="Times New Roman" pitchFamily="18" charset="0"/>
                <a:cs typeface="Times New Roman" pitchFamily="18" charset="0"/>
              </a:rPr>
              <a:t>-</a:t>
            </a:r>
            <a:r>
              <a:rPr lang="en-US" sz="2000" dirty="0" smtClean="0">
                <a:latin typeface="Times New Roman" pitchFamily="18" charset="0"/>
                <a:cs typeface="Times New Roman" pitchFamily="18" charset="0"/>
              </a:rPr>
              <a:t>Students from various institutions.</a:t>
            </a:r>
          </a:p>
          <a:p>
            <a:pPr eaLnBrk="1" hangingPunct="1">
              <a:buFontTx/>
              <a:buNone/>
            </a:pPr>
            <a:r>
              <a:rPr lang="en-US" sz="2400" dirty="0" smtClean="0">
                <a:latin typeface="Times New Roman" pitchFamily="18" charset="0"/>
                <a:cs typeface="Times New Roman" pitchFamily="18" charset="0"/>
              </a:rPr>
              <a:t>MONEY </a:t>
            </a:r>
            <a:r>
              <a:rPr lang="en-US" sz="2000" dirty="0" smtClean="0">
                <a:latin typeface="Times New Roman" pitchFamily="18" charset="0"/>
                <a:cs typeface="Times New Roman" pitchFamily="18" charset="0"/>
              </a:rPr>
              <a:t>HANDLING</a:t>
            </a:r>
          </a:p>
          <a:p>
            <a:pPr eaLnBrk="1" hangingPunct="1">
              <a:buFontTx/>
              <a:buNone/>
            </a:pPr>
            <a:r>
              <a:rPr lang="en-US" sz="20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1.INVESTMENTS</a:t>
            </a:r>
          </a:p>
          <a:p>
            <a:pPr eaLnBrk="1" hangingPunct="1">
              <a:buFontTx/>
              <a:buNone/>
            </a:pPr>
            <a:r>
              <a:rPr lang="en-US" sz="1800" dirty="0" smtClean="0">
                <a:latin typeface="Times New Roman" pitchFamily="18" charset="0"/>
                <a:cs typeface="Times New Roman" pitchFamily="18" charset="0"/>
              </a:rPr>
              <a:t>	 </a:t>
            </a:r>
            <a:r>
              <a:rPr lang="en-US" sz="1800" dirty="0" smtClean="0">
                <a:latin typeface="Times New Roman" pitchFamily="18" charset="0"/>
                <a:cs typeface="Times New Roman" pitchFamily="18" charset="0"/>
              </a:rPr>
              <a:t> -Amount </a:t>
            </a:r>
            <a:r>
              <a:rPr lang="en-US" sz="1800" dirty="0" smtClean="0">
                <a:latin typeface="Times New Roman" pitchFamily="18" charset="0"/>
                <a:cs typeface="Times New Roman" pitchFamily="18" charset="0"/>
              </a:rPr>
              <a:t>to make collaborations with companies.</a:t>
            </a:r>
          </a:p>
          <a:p>
            <a:pPr eaLnBrk="1" hangingPunct="1">
              <a:buFontTx/>
              <a:buNone/>
            </a:pPr>
            <a:r>
              <a:rPr lang="en-US" sz="1800" dirty="0" smtClean="0">
                <a:latin typeface="Times New Roman" pitchFamily="18" charset="0"/>
                <a:cs typeface="Times New Roman" pitchFamily="18" charset="0"/>
              </a:rPr>
              <a:t>	  -To purchase a domain and host the website.</a:t>
            </a:r>
          </a:p>
          <a:p>
            <a:pPr eaLnBrk="1" hangingPunct="1">
              <a:buFontTx/>
              <a:buNone/>
            </a:pPr>
            <a:r>
              <a:rPr lang="en-US" sz="1800" dirty="0" smtClean="0">
                <a:latin typeface="Times New Roman" pitchFamily="18" charset="0"/>
                <a:cs typeface="Times New Roman" pitchFamily="18" charset="0"/>
              </a:rPr>
              <a:t>	  -maintaining the website.</a:t>
            </a:r>
          </a:p>
          <a:p>
            <a:pPr eaLnBrk="1" hangingPunct="1">
              <a:buFontTx/>
              <a:buNone/>
            </a:pPr>
            <a:r>
              <a:rPr lang="en-US" sz="40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2. EARNINGS </a:t>
            </a:r>
            <a:r>
              <a:rPr lang="en-US" sz="1800" dirty="0" smtClean="0">
                <a:latin typeface="Times New Roman" pitchFamily="18" charset="0"/>
                <a:cs typeface="Times New Roman" pitchFamily="18" charset="0"/>
              </a:rPr>
              <a:t>FROM</a:t>
            </a:r>
          </a:p>
          <a:p>
            <a:pPr eaLnBrk="1" hangingPunct="1">
              <a:buFontTx/>
              <a:buNone/>
            </a:pPr>
            <a:r>
              <a:rPr lang="en-US" sz="1800" dirty="0" smtClean="0">
                <a:latin typeface="Times New Roman" pitchFamily="18" charset="0"/>
                <a:cs typeface="Times New Roman" pitchFamily="18" charset="0"/>
              </a:rPr>
              <a:t> </a:t>
            </a:r>
            <a:r>
              <a:rPr lang="en-US" sz="1800" dirty="0" smtClean="0">
                <a:latin typeface="Times New Roman" pitchFamily="18" charset="0"/>
                <a:cs typeface="Times New Roman" pitchFamily="18" charset="0"/>
              </a:rPr>
              <a:t>       -Students </a:t>
            </a:r>
            <a:r>
              <a:rPr lang="en-US" sz="1800" dirty="0" smtClean="0">
                <a:latin typeface="Times New Roman" pitchFamily="18" charset="0"/>
                <a:cs typeface="Times New Roman" pitchFamily="18" charset="0"/>
              </a:rPr>
              <a:t>via registration fee.</a:t>
            </a:r>
          </a:p>
          <a:p>
            <a:pPr eaLnBrk="1" hangingPunct="1">
              <a:buFontTx/>
              <a:buNone/>
            </a:pPr>
            <a:r>
              <a:rPr lang="en-US" sz="1800" dirty="0" smtClean="0">
                <a:latin typeface="Times New Roman" pitchFamily="18" charset="0"/>
                <a:cs typeface="Times New Roman" pitchFamily="18" charset="0"/>
              </a:rPr>
              <a:t>	   -Sponsors.</a:t>
            </a:r>
          </a:p>
          <a:p>
            <a:pPr>
              <a:buNone/>
            </a:pPr>
            <a:endParaRPr lang="en-US" sz="3200" dirty="0">
              <a:latin typeface="Arial" pitchFamily="34" charset="0"/>
              <a:cs typeface="Arial"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5459" y="1566042"/>
            <a:ext cx="7038900" cy="1156138"/>
          </a:xfrm>
        </p:spPr>
        <p:txBody>
          <a:bodyPr/>
          <a:lstStyle/>
          <a:p>
            <a:pPr algn="ctr"/>
            <a:r>
              <a:rPr lang="en-US" sz="4400" dirty="0" smtClean="0">
                <a:latin typeface="Arial" pitchFamily="34" charset="0"/>
                <a:cs typeface="Arial" pitchFamily="34" charset="0"/>
              </a:rPr>
              <a:t>THANK YOU</a:t>
            </a:r>
            <a:endParaRPr lang="en-US" sz="4400" dirty="0">
              <a:latin typeface="Arial" pitchFamily="34" charset="0"/>
              <a:cs typeface="Arial" pitchFamily="34" charset="0"/>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398</Words>
  <PresentationFormat>On-screen Show (16:9)</PresentationFormat>
  <Paragraphs>29</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Montserrat</vt:lpstr>
      <vt:lpstr>Lato</vt:lpstr>
      <vt:lpstr>Times New Roman</vt:lpstr>
      <vt:lpstr>Focus</vt:lpstr>
      <vt:lpstr>TEAM NAME: UNDERCOVER THEME DOMAIN: EDUCATION  </vt:lpstr>
      <vt:lpstr>Slide 2</vt:lpstr>
      <vt:lpstr>Slide 3</vt:lpstr>
      <vt:lpstr>ARCHITECTURE DIAGRAM</vt:lpstr>
      <vt:lpstr>Slide 5</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NAME: UNDERCOVER THEME DOMAIN: EDUCATION</dc:title>
  <dc:creator>Rishabh Saxena</dc:creator>
  <cp:lastModifiedBy>Rishabh Saxena</cp:lastModifiedBy>
  <cp:revision>3</cp:revision>
  <dcterms:modified xsi:type="dcterms:W3CDTF">2020-04-30T08:55:28Z</dcterms:modified>
</cp:coreProperties>
</file>